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49,0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3.</a:t>
                    </a:r>
                    <a:r>
                      <a:rPr lang="ru-RU" smtClean="0"/>
                      <a:t>3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shape val="cylinder"/>
        <c:axId val="100162944"/>
        <c:axId val="100169216"/>
        <c:axId val="0"/>
      </c:bar3DChart>
      <c:catAx>
        <c:axId val="100162944"/>
        <c:scaling>
          <c:orientation val="minMax"/>
        </c:scaling>
        <c:axPos val="b"/>
        <c:numFmt formatCode="dd\.mm\.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0169216"/>
        <c:crosses val="autoZero"/>
        <c:auto val="1"/>
        <c:lblAlgn val="ctr"/>
        <c:lblOffset val="100"/>
      </c:catAx>
      <c:valAx>
        <c:axId val="100169216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0162944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00034" y="428604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</a:t>
            </a:r>
            <a:r>
              <a:rPr lang="ru-RU" sz="2000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решения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5.12.2018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105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2020 и 2021 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62"/>
            <a:ext cx="7572428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2709,3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4652,8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/>
        </p:nvGraphicFramePr>
        <p:xfrm>
          <a:off x="827584" y="4509120"/>
          <a:ext cx="7715304" cy="2071702"/>
        </p:xfrm>
        <a:graphic>
          <a:graphicData uri="http://schemas.openxmlformats.org/drawingml/2006/table">
            <a:tbl>
              <a:tblPr/>
              <a:tblGrid>
                <a:gridCol w="5647943"/>
                <a:gridCol w="2067361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2019      </a:t>
                      </a:r>
                      <a:r>
                        <a:rPr lang="ru-RU" sz="1000" baseline="0" dirty="0" smtClean="0"/>
                        <a:t>  2020         2021</a:t>
                      </a:r>
                      <a:endParaRPr lang="ru-RU" dirty="0" smtClean="0"/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4224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12,0            12,0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18,0          12,0       12,0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3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/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2019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2020 год         2021год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2127,8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1175,6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1122,9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            г          о                с           у   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а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с        т                в          е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2020 год   2021год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812,1    796,0   796,0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3444,6  2703,5  2448,1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00,0     0,00        126,5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15,0       15,0    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15,0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11,0        159,1     303,5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/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2019           2020       2021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100,0           </a:t>
                      </a:r>
                      <a:r>
                        <a:rPr lang="ru-RU" dirty="0" smtClean="0"/>
                        <a:t>58,0        58,0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2020 год       2021 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563,5        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320,0           220,0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2019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        2021годы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83,3          83,7       86,3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2019-2021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17.10.2018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88)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26800" y="2851920"/>
            <a:ext cx="1632960" cy="17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территориальн  ых        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  х               внебюджетных  фондов</a:t>
            </a:r>
            <a:endParaRPr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(2019-2021)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(2019 год)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7 </a:t>
                      </a:r>
                      <a:r>
                        <a:rPr lang="ru-RU" dirty="0" smtClean="0"/>
                        <a:t>362,1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305,1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234,1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7 </a:t>
                      </a:r>
                      <a:r>
                        <a:rPr lang="ru-RU" dirty="0" smtClean="0"/>
                        <a:t>362,1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305,1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234,1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2019-2021 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833</Words>
  <Application>Microsoft Office PowerPoint</Application>
  <PresentationFormat>Экран (4:3)</PresentationFormat>
  <Paragraphs>149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107</cp:revision>
  <dcterms:created xsi:type="dcterms:W3CDTF">2016-02-11T14:05:45Z</dcterms:created>
  <dcterms:modified xsi:type="dcterms:W3CDTF">2019-02-21T04:18:53Z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